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7" r:id="rId4"/>
    <p:sldId id="260" r:id="rId5"/>
    <p:sldId id="259" r:id="rId6"/>
    <p:sldId id="258" r:id="rId7"/>
    <p:sldId id="262" r:id="rId8"/>
    <p:sldId id="263" r:id="rId9"/>
    <p:sldId id="264" r:id="rId10"/>
    <p:sldId id="266" r:id="rId11"/>
    <p:sldId id="269" r:id="rId12"/>
    <p:sldId id="268" r:id="rId13"/>
    <p:sldId id="270" r:id="rId14"/>
    <p:sldId id="271" r:id="rId15"/>
    <p:sldId id="274" r:id="rId16"/>
    <p:sldId id="273" r:id="rId17"/>
    <p:sldId id="280" r:id="rId18"/>
    <p:sldId id="281" r:id="rId19"/>
    <p:sldId id="275" r:id="rId20"/>
    <p:sldId id="278" r:id="rId21"/>
    <p:sldId id="279" r:id="rId2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890A70C-EA4A-4CC3-AEF7-BC2D14C5DCFF}" type="datetimeFigureOut">
              <a:rPr lang="en-US" altLang="en-US"/>
              <a:pPr>
                <a:defRPr/>
              </a:pPr>
              <a:t>6/7/2015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D8EDE531-6FE1-4FCD-B611-5D75BB7240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88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75AD30F-CC50-41A4-8D04-A225062E669A}" type="datetimeFigureOut">
              <a:rPr lang="en-US" altLang="en-US"/>
              <a:pPr>
                <a:defRPr/>
              </a:pPr>
              <a:t>6/7/2015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7D87BCBD-5B89-4FA7-BE4A-F195D887A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5471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erhp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chemeClr val="tx1">
                    <a:lumMod val="50000"/>
                  </a:schemeClr>
                </a:solidFill>
                <a:effectLst/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chemeClr val="tx1">
                    <a:lumMod val="50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0469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40A433-0359-4E06-B4E2-12D065C5EC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05378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F99BD361-E3E2-4E94-81FE-F0583D969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51883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2665CC8F-453E-40FB-81BF-F6819AD21E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258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1081A-2853-4416-A187-9DBB79D681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112584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F21A4-0B25-4FDC-A000-233B9D8BB8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04274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6D47F1-72A2-44CD-8540-CF6858883D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053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E05A273-2B00-468E-B65D-3C86DCD3F0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4799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7" descr="Vertical-cmyk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737" r="-44737"/>
          <a:stretch>
            <a:fillRect/>
          </a:stretch>
        </p:blipFill>
        <p:spPr bwMode="auto">
          <a:xfrm>
            <a:off x="8183584" y="5728339"/>
            <a:ext cx="1087352" cy="57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>
            <a:lvl1pPr>
              <a:defRPr sz="3200"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96" y="1422741"/>
            <a:ext cx="8071805" cy="4619625"/>
          </a:xfrm>
        </p:spPr>
        <p:txBody>
          <a:bodyPr/>
          <a:lstStyle>
            <a:lvl1pPr marL="228600" indent="-228600">
              <a:buFont typeface="Arial"/>
              <a:buChar char="•"/>
              <a:defRPr sz="2700"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-228600">
              <a:buFont typeface="Arial"/>
              <a:buChar char="•"/>
              <a:defRPr sz="2000"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 marL="685800" indent="-228600">
              <a:buFont typeface="Arial"/>
              <a:buChar char="•"/>
              <a:defRPr sz="2000"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 marL="914400" indent="-228600">
              <a:defRPr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 marL="1143000" indent="-228600">
              <a:defRPr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45490" y="6265068"/>
            <a:ext cx="365125" cy="182563"/>
          </a:xfrm>
        </p:spPr>
        <p:txBody>
          <a:bodyPr/>
          <a:lstStyle>
            <a:lvl1pPr>
              <a:defRPr/>
            </a:lvl1pPr>
          </a:lstStyle>
          <a:p>
            <a:fld id="{D912A561-B655-4728-90D1-08AFF723EE31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22" y="6341666"/>
            <a:ext cx="671863" cy="4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079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30722-7700-45EC-AAF5-447F8F3249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33607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B02AD2CC-C43A-4622-8A1C-07A4C2DFE2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79718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ED1375-36FB-4AF8-8210-31F3BDABEB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6801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BA549F-863F-4988-BC65-ACBDF86E25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57048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EC459D-E493-426F-8A74-B87017D04F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18528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5A8DCF-1606-412A-BAF7-EBF7393393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110411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nerhp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1F757-2571-45D6-B834-1C8B7B6497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18595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itchFamily="34" charset="0"/>
              </a:defRPr>
            </a:lvl1pPr>
          </a:lstStyle>
          <a:p>
            <a:fld id="{14E825A6-89DC-43BF-9C2D-52D4A44FBC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chemeClr val="tx1">
              <a:lumMod val="50000"/>
            </a:schemeClr>
          </a:solidFill>
          <a:latin typeface="Lucida Sans Unicode" panose="020B0602030504020204" pitchFamily="34" charset="0"/>
          <a:ea typeface="MS PGothic" panose="020B0600070205080204" pitchFamily="34" charset="-128"/>
          <a:cs typeface="Lucida Sans Unicode" panose="020B06020305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chemeClr val="tx1">
              <a:lumMod val="50000"/>
            </a:schemeClr>
          </a:solidFill>
          <a:latin typeface="Lucida Sans Unicode" panose="020B0602030504020204" pitchFamily="34" charset="0"/>
          <a:ea typeface="MS PGothic" panose="020B0600070205080204" pitchFamily="34" charset="-128"/>
          <a:cs typeface="Lucida Sans Unicode" panose="020B0602030504020204" pitchFamily="34" charset="0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lang="en-US" sz="1600" kern="1200" dirty="0">
          <a:solidFill>
            <a:schemeClr val="tx1">
              <a:lumMod val="50000"/>
            </a:schemeClr>
          </a:solidFill>
          <a:latin typeface="Lucida Sans Unicode" panose="020B0602030504020204" pitchFamily="34" charset="0"/>
          <a:ea typeface="MS PGothic" panose="020B0600070205080204" pitchFamily="34" charset="-128"/>
          <a:cs typeface="Lucida Sans Unicode" panose="020B0602030504020204" pitchFamily="34" charset="0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chemeClr val="tx1">
              <a:lumMod val="50000"/>
            </a:schemeClr>
          </a:solidFill>
          <a:latin typeface="Lucida Sans Unicode" panose="020B0602030504020204" pitchFamily="34" charset="0"/>
          <a:ea typeface="Verdana" charset="0"/>
          <a:cs typeface="Lucida Sans Unicode" panose="020B0602030504020204" pitchFamily="34" charset="0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lang="en-US" sz="1600" kern="1200" dirty="0">
          <a:solidFill>
            <a:schemeClr val="tx1">
              <a:lumMod val="50000"/>
            </a:schemeClr>
          </a:solidFill>
          <a:latin typeface="Lucida Sans Unicode" panose="020B0602030504020204" pitchFamily="34" charset="0"/>
          <a:ea typeface="Verdana" charset="0"/>
          <a:cs typeface="Lucida Sans Unicode" panose="020B0602030504020204" pitchFamily="34" charset="0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defRPr lang="en-US" sz="1600" kern="1200" dirty="0">
          <a:solidFill>
            <a:schemeClr val="tx1">
              <a:lumMod val="50000"/>
            </a:schemeClr>
          </a:solidFill>
          <a:latin typeface="Lucida Sans Unicode" panose="020B0602030504020204" pitchFamily="34" charset="0"/>
          <a:ea typeface="Verdana" charset="0"/>
          <a:cs typeface="Lucida Sans Unicode" panose="020B0602030504020204" pitchFamily="34" charset="0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hyperlink" Target="https://youtu.be/NbQ39hA1oYc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0" y="1848833"/>
            <a:ext cx="9144000" cy="256132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Characterization of Thermal Conductivity using Deterministic Phonon Transport in Rattlesnake</a:t>
            </a:r>
            <a:endParaRPr altLang="en-US" dirty="0" smtClean="0"/>
          </a:p>
        </p:txBody>
      </p:sp>
      <p:sp>
        <p:nvSpPr>
          <p:cNvPr id="2048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4816781"/>
            <a:ext cx="9143999" cy="1600203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spcAft>
                <a:spcPct val="0"/>
              </a:spcAft>
            </a:pPr>
            <a:r>
              <a:rPr lang="en-US" altLang="en-US" dirty="0" smtClean="0"/>
              <a:t>Jackson R. Harter</a:t>
            </a:r>
          </a:p>
          <a:p>
            <a:pPr marL="0" indent="0" eaLnBrk="1" hangingPunct="1">
              <a:spcBef>
                <a:spcPts val="0"/>
              </a:spcBef>
              <a:spcAft>
                <a:spcPct val="0"/>
              </a:spcAft>
            </a:pPr>
            <a:r>
              <a:rPr lang="en-US" altLang="en-US" dirty="0" smtClean="0"/>
              <a:t>ANS Professional Conference</a:t>
            </a:r>
          </a:p>
          <a:p>
            <a:pPr marL="0" indent="0" eaLnBrk="1" hangingPunct="1">
              <a:spcBef>
                <a:spcPts val="0"/>
              </a:spcBef>
              <a:spcAft>
                <a:spcPct val="0"/>
              </a:spcAft>
            </a:pPr>
            <a:r>
              <a:rPr lang="en-US" altLang="en-US" dirty="0" smtClean="0"/>
              <a:t>San Antonio, Texas</a:t>
            </a:r>
          </a:p>
          <a:p>
            <a:pPr marL="0" indent="0" eaLnBrk="1" hangingPunct="1">
              <a:spcBef>
                <a:spcPts val="0"/>
              </a:spcBef>
              <a:spcAft>
                <a:spcPct val="0"/>
              </a:spcAft>
            </a:pPr>
            <a:r>
              <a:rPr lang="en-US" altLang="en-US" dirty="0" smtClean="0"/>
              <a:t>June 11</a:t>
            </a:r>
            <a:r>
              <a:rPr lang="en-US" altLang="en-US" dirty="0"/>
              <a:t> </a:t>
            </a:r>
            <a:r>
              <a:rPr lang="en-US" altLang="en-US" dirty="0" smtClean="0"/>
              <a:t>2015</a:t>
            </a:r>
            <a:endParaRPr altLang="en-US" dirty="0" smtClean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56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40" y="1002506"/>
            <a:ext cx="6813041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1846"/>
      </p:ext>
    </p:extLst>
  </p:cSld>
  <p:clrMapOvr>
    <a:masterClrMapping/>
  </p:clrMapOvr>
  <p:transition advTm="293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4934" y="1422741"/>
            <a:ext cx="4911866" cy="4619625"/>
          </a:xfrm>
        </p:spPr>
        <p:txBody>
          <a:bodyPr/>
          <a:lstStyle/>
          <a:p>
            <a:r>
              <a:rPr lang="en-US" dirty="0" smtClean="0"/>
              <a:t>Rattlesnake results also reproduce those of Yilbas and Bin Mansoor</a:t>
            </a:r>
          </a:p>
          <a:p>
            <a:pPr lvl="1"/>
            <a:r>
              <a:rPr lang="en-US" dirty="0" smtClean="0"/>
              <a:t>Isotropic scattering conditions; phonon sources in YZ planes – other boundaries reflective</a:t>
            </a:r>
          </a:p>
          <a:p>
            <a:pPr lvl="1"/>
            <a:r>
              <a:rPr lang="en-US" dirty="0" smtClean="0"/>
              <a:t>Quadrature S</a:t>
            </a:r>
            <a:r>
              <a:rPr lang="en-US" baseline="-25000" dirty="0" smtClean="0"/>
              <a:t>N</a:t>
            </a:r>
            <a:r>
              <a:rPr lang="en-US" dirty="0" smtClean="0"/>
              <a:t> = 8</a:t>
            </a:r>
          </a:p>
          <a:p>
            <a:pPr lvl="1"/>
            <a:r>
              <a:rPr lang="en-US" dirty="0" smtClean="0"/>
              <a:t>Mesh generated with Cubit</a:t>
            </a:r>
          </a:p>
          <a:p>
            <a:pPr lvl="1"/>
            <a:r>
              <a:rPr lang="en-US" dirty="0" smtClean="0"/>
              <a:t>MOOSE uses </a:t>
            </a:r>
            <a:r>
              <a:rPr lang="en-US" dirty="0" err="1" smtClean="0"/>
              <a:t>PETSc</a:t>
            </a:r>
            <a:r>
              <a:rPr lang="en-US" dirty="0"/>
              <a:t> </a:t>
            </a:r>
            <a:r>
              <a:rPr lang="en-US" dirty="0" smtClean="0"/>
              <a:t>- sparse linear solver with preconditioning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299" y="2037395"/>
            <a:ext cx="3504635" cy="319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4864"/>
      </p:ext>
    </p:extLst>
  </p:cSld>
  <p:clrMapOvr>
    <a:masterClrMapping/>
  </p:clrMapOvr>
  <p:transition advTm="389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9" y="956485"/>
            <a:ext cx="6871301" cy="567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38900"/>
      </p:ext>
    </p:extLst>
  </p:cSld>
  <p:clrMapOvr>
    <a:masterClrMapping/>
  </p:clrMapOvr>
  <p:transition advTm="666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Rattlesnake is able to capture 1D phonon transport physics effectively</a:t>
            </a:r>
          </a:p>
          <a:p>
            <a:endParaRPr lang="en-US" dirty="0"/>
          </a:p>
          <a:p>
            <a:r>
              <a:rPr lang="en-US" dirty="0" smtClean="0"/>
              <a:t>Scale of test problem involves phonon scattering in diffuse regime</a:t>
            </a:r>
          </a:p>
          <a:p>
            <a:pPr lvl="1"/>
            <a:r>
              <a:rPr lang="en-US" dirty="0" smtClean="0"/>
              <a:t>Boundary scattering dominates</a:t>
            </a:r>
          </a:p>
          <a:p>
            <a:pPr lvl="1"/>
            <a:r>
              <a:rPr lang="en-US" dirty="0" smtClean="0"/>
              <a:t>Highly diffuse, minimally ballistic</a:t>
            </a:r>
          </a:p>
          <a:p>
            <a:pPr lvl="1"/>
            <a:r>
              <a:rPr lang="en-US" dirty="0" smtClean="0"/>
              <a:t>Coarse and fine mesh yield similar results</a:t>
            </a:r>
          </a:p>
          <a:p>
            <a:pPr lvl="1"/>
            <a:r>
              <a:rPr lang="en-US" dirty="0" smtClean="0"/>
              <a:t>Temperature distribution highly linear; good agreement with other phonon transport literature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18757"/>
      </p:ext>
    </p:extLst>
  </p:cSld>
  <p:clrMapOvr>
    <a:masterClrMapping/>
  </p:clrMapOvr>
  <p:transition advTm="525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Scattering Effects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99" y="1143000"/>
            <a:ext cx="6878831" cy="568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91517"/>
      </p:ext>
    </p:extLst>
  </p:cSld>
  <p:clrMapOvr>
    <a:masterClrMapping/>
  </p:clrMapOvr>
  <p:transition advTm="8904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Heterogeneous System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2D simulation of heterogeneous material</a:t>
            </a:r>
          </a:p>
          <a:p>
            <a:endParaRPr lang="en-US" dirty="0" smtClean="0"/>
          </a:p>
          <a:p>
            <a:r>
              <a:rPr lang="en-US" dirty="0" smtClean="0"/>
              <a:t>Aluminum and silicon</a:t>
            </a:r>
          </a:p>
          <a:p>
            <a:pPr lvl="1"/>
            <a:r>
              <a:rPr lang="en-US" dirty="0" smtClean="0"/>
              <a:t>Large difference in length scales and MFPs</a:t>
            </a:r>
          </a:p>
          <a:p>
            <a:pPr lvl="2"/>
            <a:r>
              <a:rPr lang="en-US" dirty="0" smtClean="0"/>
              <a:t>3.4 x 3.4 nm square aluminum</a:t>
            </a:r>
          </a:p>
          <a:p>
            <a:pPr lvl="2"/>
            <a:r>
              <a:rPr lang="en-US" dirty="0" smtClean="0"/>
              <a:t>250 x 250 nm square silicon</a:t>
            </a:r>
          </a:p>
          <a:p>
            <a:pPr lvl="2"/>
            <a:r>
              <a:rPr lang="en-US" dirty="0" err="1" smtClean="0">
                <a:latin typeface="Times New Roman"/>
                <a:cs typeface="Times New Roman"/>
              </a:rPr>
              <a:t>Λ</a:t>
            </a:r>
            <a:r>
              <a:rPr lang="en-US" baseline="-25000" dirty="0" err="1" smtClean="0">
                <a:latin typeface="Times New Roman"/>
                <a:cs typeface="Times New Roman"/>
              </a:rPr>
              <a:t>Si</a:t>
            </a:r>
            <a:r>
              <a:rPr lang="en-US" dirty="0" smtClean="0"/>
              <a:t> </a:t>
            </a:r>
            <a:r>
              <a:rPr lang="en-US" dirty="0"/>
              <a:t>= 33.8·10</a:t>
            </a:r>
            <a:r>
              <a:rPr lang="en-US" baseline="30000" dirty="0"/>
              <a:t>-9</a:t>
            </a:r>
            <a:r>
              <a:rPr lang="en-US" dirty="0"/>
              <a:t> [m</a:t>
            </a:r>
            <a:r>
              <a:rPr lang="en-US" dirty="0" smtClean="0"/>
              <a:t>]</a:t>
            </a:r>
          </a:p>
          <a:p>
            <a:pPr lvl="2"/>
            <a:r>
              <a:rPr lang="en-US" dirty="0" err="1" smtClean="0">
                <a:latin typeface="Times New Roman"/>
                <a:cs typeface="Times New Roman"/>
              </a:rPr>
              <a:t>Λ</a:t>
            </a:r>
            <a:r>
              <a:rPr lang="en-US" baseline="-25000" dirty="0" err="1" smtClean="0">
                <a:latin typeface="Times New Roman"/>
                <a:cs typeface="Times New Roman"/>
              </a:rPr>
              <a:t>Al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2.9·10</a:t>
            </a:r>
            <a:r>
              <a:rPr lang="en-US" baseline="30000" dirty="0" smtClean="0"/>
              <a:t>-9</a:t>
            </a:r>
            <a:r>
              <a:rPr lang="en-US" dirty="0" smtClean="0"/>
              <a:t> </a:t>
            </a:r>
            <a:r>
              <a:rPr lang="en-US" dirty="0"/>
              <a:t>[m</a:t>
            </a:r>
            <a:r>
              <a:rPr lang="en-US" dirty="0" smtClean="0"/>
              <a:t>]</a:t>
            </a:r>
            <a:endParaRPr lang="en-US" dirty="0"/>
          </a:p>
          <a:p>
            <a:pPr lvl="1"/>
            <a:r>
              <a:rPr lang="en-US" dirty="0" smtClean="0"/>
              <a:t>Aluminum dot at 301K, emissive source</a:t>
            </a:r>
          </a:p>
          <a:p>
            <a:pPr lvl="1"/>
            <a:r>
              <a:rPr lang="en-US" dirty="0" smtClean="0"/>
              <a:t>Silicon boundaries at 300K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87725"/>
      </p:ext>
    </p:extLst>
  </p:cSld>
  <p:clrMapOvr>
    <a:masterClrMapping/>
  </p:clrMapOvr>
  <p:transition advTm="4194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3" y="1143000"/>
            <a:ext cx="4620260" cy="46202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62" y="1143000"/>
            <a:ext cx="4343137" cy="4664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14675" y="6080402"/>
            <a:ext cx="2813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hlinkClick r:id="rId6"/>
              </a:rPr>
              <a:t>Al/Si Transient Simulation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74396"/>
      </p:ext>
    </p:extLst>
  </p:cSld>
  <p:clrMapOvr>
    <a:masterClrMapping/>
  </p:clrMapOvr>
  <p:transition advTm="707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</a:t>
            </a:r>
            <a:r>
              <a:rPr lang="en-US" dirty="0" smtClean="0"/>
              <a:t> in UO</a:t>
            </a:r>
            <a:r>
              <a:rPr lang="en-US" baseline="-25000" dirty="0" smtClean="0"/>
              <a:t>2</a:t>
            </a:r>
            <a:r>
              <a:rPr lang="en-US" dirty="0" smtClean="0"/>
              <a:t> single crystal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Rattlesnake simulation in comparison against experimental data in </a:t>
            </a:r>
            <a:r>
              <a:rPr lang="en-US" dirty="0" err="1" smtClean="0"/>
              <a:t>Gofryk</a:t>
            </a:r>
            <a:r>
              <a:rPr lang="en-US" dirty="0" smtClean="0"/>
              <a:t> et al.</a:t>
            </a:r>
          </a:p>
          <a:p>
            <a:r>
              <a:rPr lang="en-US" dirty="0" smtClean="0"/>
              <a:t>Depleted UO2 single crystals</a:t>
            </a:r>
          </a:p>
          <a:p>
            <a:pPr lvl="1"/>
            <a:r>
              <a:rPr lang="en-US" sz="1800" dirty="0" smtClean="0"/>
              <a:t>Measurements taken with Physical Property Measurement System-9, 9 T superconducting magnet</a:t>
            </a:r>
          </a:p>
          <a:p>
            <a:pPr lvl="1"/>
            <a:r>
              <a:rPr lang="en-US" sz="1800" dirty="0" smtClean="0"/>
              <a:t>Two and four terminal probe leads – gold plated copper, connected with silver epoxy</a:t>
            </a:r>
          </a:p>
          <a:p>
            <a:pPr lvl="1"/>
            <a:r>
              <a:rPr lang="en-US" sz="1800" dirty="0" smtClean="0"/>
              <a:t>Sample size -  1 x 1 x 7 mm bar, annealed in Ar-6%H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at 850˚C</a:t>
            </a:r>
          </a:p>
          <a:p>
            <a:r>
              <a:rPr lang="en-US" dirty="0" smtClean="0"/>
              <a:t>Simulation run in supercell geometry ~10mfp</a:t>
            </a:r>
          </a:p>
          <a:p>
            <a:pPr lvl="1"/>
            <a:r>
              <a:rPr lang="en-US" sz="1800" dirty="0" smtClean="0"/>
              <a:t>MFP obtained through thermal conductivity relationship</a:t>
            </a:r>
          </a:p>
          <a:p>
            <a:pPr lvl="1"/>
            <a:r>
              <a:rPr lang="en-US" sz="1800" dirty="0" smtClean="0"/>
              <a:t>Used </a:t>
            </a:r>
            <a:r>
              <a:rPr lang="el-GR" sz="1800" dirty="0" smtClean="0"/>
              <a:t>κ</a:t>
            </a:r>
            <a:r>
              <a:rPr lang="en-US" sz="1800" dirty="0" smtClean="0"/>
              <a:t> from experimental data</a:t>
            </a:r>
          </a:p>
          <a:p>
            <a:pPr lvl="1"/>
            <a:r>
              <a:rPr lang="en-US" sz="1800" dirty="0" smtClean="0"/>
              <a:t>Equilibrium </a:t>
            </a:r>
            <a:r>
              <a:rPr lang="el-GR" sz="1800" dirty="0" smtClean="0"/>
              <a:t>κ</a:t>
            </a:r>
            <a:r>
              <a:rPr lang="en-US" sz="1800" dirty="0" smtClean="0"/>
              <a:t> within 0.05%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74" y="5356504"/>
            <a:ext cx="1270476" cy="78117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2783"/>
      </p:ext>
    </p:extLst>
  </p:cSld>
  <p:clrMapOvr>
    <a:masterClrMapping/>
  </p:clrMapOvr>
  <p:transition advTm="1394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460512"/>
            <a:ext cx="7770499" cy="63974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26465"/>
      </p:ext>
    </p:extLst>
  </p:cSld>
  <p:clrMapOvr>
    <a:masterClrMapping/>
  </p:clrMapOvr>
  <p:transition advTm="488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Rattlesnake can be used to simulate phonon transport</a:t>
            </a:r>
          </a:p>
          <a:p>
            <a:endParaRPr lang="en-US" dirty="0"/>
          </a:p>
          <a:p>
            <a:r>
              <a:rPr lang="en-US" dirty="0" smtClean="0"/>
              <a:t>Goal is prediction of thermal conductivity in bulk heterogeneous nuclear fuels with fission product defects</a:t>
            </a:r>
          </a:p>
          <a:p>
            <a:pPr lvl="2"/>
            <a:r>
              <a:rPr lang="en-US" dirty="0" smtClean="0"/>
              <a:t>Currently building a UO</a:t>
            </a:r>
            <a:r>
              <a:rPr lang="en-US" baseline="-25000" dirty="0" smtClean="0"/>
              <a:t>2</a:t>
            </a:r>
            <a:r>
              <a:rPr lang="en-US" dirty="0" smtClean="0"/>
              <a:t> matrix with </a:t>
            </a:r>
            <a:r>
              <a:rPr lang="en-US" dirty="0" err="1" smtClean="0"/>
              <a:t>Xe</a:t>
            </a:r>
            <a:r>
              <a:rPr lang="en-US" dirty="0" smtClean="0"/>
              <a:t> bubbles to simulate defect scattering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BA549F-863F-4988-BC65-ACBDF86E2595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569617"/>
            <a:ext cx="3339362" cy="191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36088"/>
      </p:ext>
    </p:extLst>
  </p:cSld>
  <p:clrMapOvr>
    <a:masterClrMapping/>
  </p:clrMapOvr>
  <p:transition advTm="300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Goals and Objectives</a:t>
            </a:r>
          </a:p>
          <a:p>
            <a:r>
              <a:rPr lang="en-US" dirty="0" smtClean="0"/>
              <a:t>Methods</a:t>
            </a:r>
          </a:p>
          <a:p>
            <a:r>
              <a:rPr lang="en-US" dirty="0" smtClean="0"/>
              <a:t>Test Problem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</a:t>
            </a:fld>
            <a:endParaRPr lang="en-US" altLang="en-US"/>
          </a:p>
        </p:txBody>
      </p:sp>
      <p:pic>
        <p:nvPicPr>
          <p:cNvPr id="3074" name="Picture 2" descr="C:\Users\jackson\Dropbox\project-thesis\OSU-winter-conference-01-2014\lattice o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1840">
            <a:off x="3056232" y="2355726"/>
            <a:ext cx="6427148" cy="32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3308"/>
      </p:ext>
    </p:extLst>
  </p:cSld>
  <p:clrMapOvr>
    <a:masterClrMapping/>
  </p:clrMapOvr>
  <p:transition advTm="37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a “real” material (UO</a:t>
            </a:r>
            <a:r>
              <a:rPr lang="en-US" baseline="-25000" dirty="0" smtClean="0"/>
              <a:t>2</a:t>
            </a:r>
            <a:r>
              <a:rPr lang="en-US" dirty="0" smtClean="0"/>
              <a:t> with </a:t>
            </a:r>
            <a:r>
              <a:rPr lang="en-US" dirty="0" err="1" smtClean="0"/>
              <a:t>Xe</a:t>
            </a:r>
            <a:r>
              <a:rPr lang="en-US" dirty="0" smtClean="0"/>
              <a:t> defects)</a:t>
            </a:r>
          </a:p>
          <a:p>
            <a:endParaRPr lang="en-US" dirty="0"/>
          </a:p>
          <a:p>
            <a:r>
              <a:rPr lang="en-US" dirty="0" smtClean="0"/>
              <a:t>Continuation into PhD</a:t>
            </a:r>
          </a:p>
          <a:p>
            <a:pPr lvl="1"/>
            <a:r>
              <a:rPr lang="en-US" dirty="0"/>
              <a:t>Construct non-export controlled phonon transport module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Incorporate frequency dependence</a:t>
            </a:r>
          </a:p>
          <a:p>
            <a:pPr lvl="3"/>
            <a:r>
              <a:rPr lang="en-US" dirty="0" smtClean="0"/>
              <a:t>Will allow greater flexibility</a:t>
            </a:r>
          </a:p>
          <a:p>
            <a:pPr lvl="3"/>
            <a:endParaRPr lang="en-US" dirty="0"/>
          </a:p>
          <a:p>
            <a:pPr lvl="1"/>
            <a:r>
              <a:rPr lang="en-US" dirty="0" smtClean="0"/>
              <a:t>Couple with MARMOT, possibly LAMMPS (external to MOOSE family)</a:t>
            </a:r>
          </a:p>
          <a:p>
            <a:pPr lvl="1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74317"/>
      </p:ext>
    </p:extLst>
  </p:cSld>
  <p:clrMapOvr>
    <a:masterClrMapping/>
  </p:clrMapOvr>
  <p:transition advTm="538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Dr. Alex </a:t>
            </a:r>
            <a:r>
              <a:rPr lang="en-US" sz="2300" dirty="0" err="1" smtClean="0"/>
              <a:t>Greaney</a:t>
            </a:r>
            <a:r>
              <a:rPr lang="en-US" sz="2300" dirty="0" smtClean="0"/>
              <a:t>, Oregon State University</a:t>
            </a:r>
          </a:p>
          <a:p>
            <a:r>
              <a:rPr lang="en-US" sz="2300" dirty="0" smtClean="0"/>
              <a:t>Dr. David </a:t>
            </a:r>
            <a:r>
              <a:rPr lang="en-US" sz="2300" dirty="0" err="1" smtClean="0"/>
              <a:t>Andersson</a:t>
            </a:r>
            <a:r>
              <a:rPr lang="en-US" sz="2300" dirty="0" smtClean="0"/>
              <a:t>, Los Alamos National Laboratory</a:t>
            </a:r>
          </a:p>
          <a:p>
            <a:endParaRPr lang="en-US" sz="2300" dirty="0" smtClean="0"/>
          </a:p>
          <a:p>
            <a:r>
              <a:rPr lang="en-US" sz="2300" dirty="0" smtClean="0"/>
              <a:t>This </a:t>
            </a:r>
            <a:r>
              <a:rPr lang="en-US" sz="2300" dirty="0"/>
              <a:t>study is supported under a Department of Energy grant in conjunction with the Idaho National Laboratory and National University </a:t>
            </a:r>
            <a:r>
              <a:rPr lang="en-US" sz="2300" dirty="0" smtClean="0"/>
              <a:t>Consortium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Contact: harterj@onid.oregonstate.edu</a:t>
            </a:r>
            <a:endParaRPr lang="en-US" sz="23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5695"/>
      </p:ext>
    </p:extLst>
  </p:cSld>
  <p:clrMapOvr>
    <a:masterClrMapping/>
  </p:clrMapOvr>
  <p:transition advTm="411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Background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Why do we care about phonon transport?</a:t>
            </a:r>
          </a:p>
          <a:p>
            <a:pPr lvl="1"/>
            <a:r>
              <a:rPr lang="en-US" smtClean="0"/>
              <a:t>Phonons are dominant mechanism for heat transport in ceramic based materials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We can use information from Boltzmann transport calculations to determine thermal conductivity</a:t>
            </a:r>
          </a:p>
          <a:p>
            <a:pPr lvl="3"/>
            <a:r>
              <a:rPr lang="en-US" smtClean="0"/>
              <a:t>Heat flux, temperature gradient</a:t>
            </a:r>
          </a:p>
          <a:p>
            <a:pPr lvl="3"/>
            <a:endParaRPr lang="en-US" smtClean="0"/>
          </a:p>
          <a:p>
            <a:pPr lvl="1"/>
            <a:r>
              <a:rPr lang="en-US" smtClean="0"/>
              <a:t>High fidelity simulations with deterministic solver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Very applicable to existing and future nuclear fleet</a:t>
            </a:r>
          </a:p>
          <a:p>
            <a:pPr lvl="3"/>
            <a:r>
              <a:rPr lang="en-US" smtClean="0"/>
              <a:t>Real time data for thermal conductivity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7174"/>
      </p:ext>
    </p:extLst>
  </p:cSld>
  <p:clrMapOvr>
    <a:masterClrMapping/>
  </p:clrMapOvr>
  <p:transition advTm="917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Thermal conductivity in nuclear fuel is obtained experimentally</a:t>
            </a:r>
          </a:p>
          <a:p>
            <a:pPr lvl="1"/>
            <a:r>
              <a:rPr lang="en-US" smtClean="0"/>
              <a:t>Measurements on microstructure</a:t>
            </a:r>
          </a:p>
          <a:p>
            <a:pPr lvl="3"/>
            <a:r>
              <a:rPr lang="en-US" smtClean="0"/>
              <a:t>Analysis of fuel in different stages of burnup yields empirically fit equations (akin to thermal hydraulics correlations…)</a:t>
            </a:r>
          </a:p>
          <a:p>
            <a:pPr lvl="3"/>
            <a:endParaRPr lang="en-US" smtClean="0"/>
          </a:p>
          <a:p>
            <a:r>
              <a:rPr lang="en-US" smtClean="0"/>
              <a:t>An extremely important parameter for safe operation of a nuclear facility</a:t>
            </a:r>
          </a:p>
          <a:p>
            <a:pPr lvl="1"/>
            <a:r>
              <a:rPr lang="en-US" smtClean="0"/>
              <a:t>Dependent upon and influenced by many other properties, e.g. fuel and moderator temperature, isotopic concentrations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3796"/>
      </p:ext>
    </p:extLst>
  </p:cSld>
  <p:clrMapOvr>
    <a:masterClrMapping/>
  </p:clrMapOvr>
  <p:transition advTm="537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within MOOSE which uses Rattlesnake to model 3D phonon transport</a:t>
            </a:r>
          </a:p>
          <a:p>
            <a:pPr lvl="3"/>
            <a:r>
              <a:rPr lang="en-US" dirty="0" smtClean="0"/>
              <a:t>First principles, physics-based calculation</a:t>
            </a:r>
          </a:p>
          <a:p>
            <a:pPr lvl="3"/>
            <a:r>
              <a:rPr lang="en-US" dirty="0" smtClean="0"/>
              <a:t>Bridge the gap between molecular dynamics and engineering scale simulations</a:t>
            </a:r>
          </a:p>
          <a:p>
            <a:pPr lvl="1"/>
            <a:endParaRPr lang="en-US" dirty="0"/>
          </a:p>
          <a:p>
            <a:r>
              <a:rPr lang="en-US" dirty="0" smtClean="0"/>
              <a:t>Characterize bulk, heterogeneous nuclear fuels with fission product defects</a:t>
            </a:r>
          </a:p>
          <a:p>
            <a:pPr lvl="3"/>
            <a:r>
              <a:rPr lang="en-US" dirty="0" smtClean="0"/>
              <a:t>UO</a:t>
            </a:r>
            <a:r>
              <a:rPr lang="en-US" baseline="-25000" dirty="0" smtClean="0"/>
              <a:t>2</a:t>
            </a:r>
            <a:r>
              <a:rPr lang="en-US" dirty="0" smtClean="0"/>
              <a:t>, PuO</a:t>
            </a:r>
            <a:r>
              <a:rPr lang="en-US" baseline="-25000" dirty="0" smtClean="0"/>
              <a:t>2</a:t>
            </a:r>
          </a:p>
          <a:p>
            <a:pPr lvl="3"/>
            <a:r>
              <a:rPr lang="en-US" dirty="0" smtClean="0"/>
              <a:t>Phonon intensity, heat flux, temperature, thermal conductivity</a:t>
            </a:r>
          </a:p>
          <a:p>
            <a:endParaRPr lang="en-US" dirty="0" smtClean="0"/>
          </a:p>
          <a:p>
            <a:r>
              <a:rPr lang="en-US" dirty="0" smtClean="0"/>
              <a:t>Adviser: Dr. Todd Palmer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4702"/>
      </p:ext>
    </p:extLst>
  </p:cSld>
  <p:clrMapOvr>
    <a:masterClrMapping/>
  </p:clrMapOvr>
  <p:transition advTm="651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71599"/>
            <a:ext cx="8411672" cy="4619625"/>
          </a:xfrm>
        </p:spPr>
        <p:txBody>
          <a:bodyPr/>
          <a:lstStyle/>
          <a:p>
            <a:r>
              <a:rPr lang="en-US" dirty="0" smtClean="0"/>
              <a:t>What is MOOSE?</a:t>
            </a:r>
          </a:p>
          <a:p>
            <a:pPr lvl="1"/>
            <a:r>
              <a:rPr lang="en-US" dirty="0" smtClean="0"/>
              <a:t>Multi-physics Object Oriented Simulation Environment</a:t>
            </a:r>
          </a:p>
          <a:p>
            <a:pPr lvl="1"/>
            <a:r>
              <a:rPr lang="en-US" dirty="0" smtClean="0"/>
              <a:t>Sophisticated framework for solving coupled PDEs</a:t>
            </a:r>
          </a:p>
          <a:p>
            <a:pPr lvl="1"/>
            <a:r>
              <a:rPr lang="en-US" dirty="0" smtClean="0"/>
              <a:t>Massively parallelizable</a:t>
            </a:r>
          </a:p>
          <a:p>
            <a:pPr lvl="1"/>
            <a:r>
              <a:rPr lang="en-US" dirty="0" smtClean="0"/>
              <a:t>Finite element mesh discretization</a:t>
            </a:r>
          </a:p>
          <a:p>
            <a:endParaRPr lang="en-US" dirty="0" smtClean="0"/>
          </a:p>
          <a:p>
            <a:r>
              <a:rPr lang="en-US" dirty="0" smtClean="0"/>
              <a:t>What is Rattlesnake?</a:t>
            </a:r>
          </a:p>
          <a:p>
            <a:pPr lvl="1"/>
            <a:r>
              <a:rPr lang="en-US" dirty="0" smtClean="0"/>
              <a:t>Solves the Boltzmann transport equation (BTE) for neutrons using the Self-Adjoint Angular Flux (SAAF) formulation</a:t>
            </a:r>
          </a:p>
          <a:p>
            <a:pPr lvl="1"/>
            <a:r>
              <a:rPr lang="en-US" dirty="0" smtClean="0"/>
              <a:t>S</a:t>
            </a:r>
            <a:r>
              <a:rPr lang="en-US" baseline="-25000" dirty="0" smtClean="0"/>
              <a:t>N</a:t>
            </a:r>
            <a:r>
              <a:rPr lang="en-US" dirty="0"/>
              <a:t> </a:t>
            </a:r>
            <a:r>
              <a:rPr lang="en-US" dirty="0" smtClean="0"/>
              <a:t>and P</a:t>
            </a:r>
            <a:r>
              <a:rPr lang="en-US" baseline="-25000" dirty="0" smtClean="0"/>
              <a:t>N</a:t>
            </a:r>
            <a:r>
              <a:rPr lang="en-US" dirty="0" smtClean="0"/>
              <a:t> angular discretization, acceleration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07" y="2520458"/>
            <a:ext cx="1501082" cy="1479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5378752"/>
            <a:ext cx="1834556" cy="1375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91659"/>
      </p:ext>
    </p:extLst>
  </p:cSld>
  <p:clrMapOvr>
    <a:masterClrMapping/>
  </p:clrMapOvr>
  <p:transition advTm="391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the BTE for phonons</a:t>
            </a:r>
          </a:p>
          <a:p>
            <a:pPr lvl="1"/>
            <a:r>
              <a:rPr lang="en-US" dirty="0" smtClean="0"/>
              <a:t>Similar physics to radiative heat transfer</a:t>
            </a:r>
          </a:p>
          <a:p>
            <a:pPr lvl="1"/>
            <a:r>
              <a:rPr lang="en-US" dirty="0" smtClean="0"/>
              <a:t>Phonon mean free path</a:t>
            </a:r>
          </a:p>
          <a:p>
            <a:pPr lvl="3"/>
            <a:r>
              <a:rPr lang="en-US" dirty="0" smtClean="0"/>
              <a:t>Relaxation time and group velocity</a:t>
            </a:r>
          </a:p>
          <a:p>
            <a:pPr lvl="3"/>
            <a:r>
              <a:rPr lang="en-US" dirty="0" smtClean="0"/>
              <a:t>Substituted for macroscopic interaction cross section</a:t>
            </a:r>
          </a:p>
          <a:p>
            <a:pPr lvl="3"/>
            <a:r>
              <a:rPr lang="en-US" dirty="0" smtClean="0"/>
              <a:t>Scattering kernel involves equilibrium phonon distribution [Bose-Einstein, f</a:t>
            </a:r>
            <a:r>
              <a:rPr lang="en-US" baseline="-25000" dirty="0" smtClean="0"/>
              <a:t>0</a:t>
            </a:r>
            <a:r>
              <a:rPr lang="en-US" dirty="0" smtClean="0"/>
              <a:t>(</a:t>
            </a:r>
            <a:r>
              <a:rPr lang="el-GR" dirty="0" smtClean="0"/>
              <a:t>ω</a:t>
            </a:r>
            <a:r>
              <a:rPr lang="en-US" dirty="0" smtClean="0"/>
              <a:t>,T)]</a:t>
            </a:r>
          </a:p>
          <a:p>
            <a:pPr lvl="3"/>
            <a:endParaRPr lang="en-US" dirty="0"/>
          </a:p>
          <a:p>
            <a:r>
              <a:rPr lang="en-US" dirty="0" smtClean="0"/>
              <a:t>Deterministic numerical approach</a:t>
            </a:r>
          </a:p>
          <a:p>
            <a:pPr lvl="1"/>
            <a:r>
              <a:rPr lang="en-US" dirty="0" smtClean="0"/>
              <a:t>S</a:t>
            </a:r>
            <a:r>
              <a:rPr lang="en-US" baseline="-25000" dirty="0" smtClean="0"/>
              <a:t>N</a:t>
            </a:r>
            <a:r>
              <a:rPr lang="en-US" dirty="0" smtClean="0"/>
              <a:t> angular discretization</a:t>
            </a:r>
          </a:p>
          <a:p>
            <a:pPr lvl="1"/>
            <a:r>
              <a:rPr lang="en-US" dirty="0" smtClean="0"/>
              <a:t>Finite element spatial discretization</a:t>
            </a:r>
          </a:p>
          <a:p>
            <a:pPr lvl="1"/>
            <a:r>
              <a:rPr lang="en-US" dirty="0" smtClean="0"/>
              <a:t>Potential for </a:t>
            </a:r>
            <a:r>
              <a:rPr lang="en-US" dirty="0" err="1" smtClean="0"/>
              <a:t>multigroup</a:t>
            </a:r>
            <a:r>
              <a:rPr lang="en-US" dirty="0" smtClean="0"/>
              <a:t> treatment of phonon frequency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65487"/>
      </p:ext>
    </p:extLst>
  </p:cSld>
  <p:clrMapOvr>
    <a:masterClrMapping/>
  </p:clrMapOvr>
  <p:transition advTm="654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96" y="1198187"/>
            <a:ext cx="8071805" cy="4619625"/>
          </a:xfrm>
        </p:spPr>
        <p:txBody>
          <a:bodyPr/>
          <a:lstStyle/>
          <a:p>
            <a:r>
              <a:rPr lang="en-US" dirty="0" smtClean="0"/>
              <a:t>Self-Adjoint Angular Flux formulation of BTE for phonons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Yields frequency independent, gray medium Equation of Phonon Radiative Transport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212622"/>
            <a:ext cx="7002505" cy="260702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05773"/>
      </p:ext>
    </p:extLst>
  </p:cSld>
  <p:clrMapOvr>
    <a:masterClrMapping/>
  </p:clrMapOvr>
  <p:transition advTm="404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12A561-B655-4728-90D1-08AFF723EE31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Developed 1D code in Matlab</a:t>
            </a:r>
          </a:p>
          <a:p>
            <a:pPr lvl="1"/>
            <a:r>
              <a:rPr lang="en-US" dirty="0" smtClean="0"/>
              <a:t>1D, slab geometry, gray (frequency independent)</a:t>
            </a:r>
          </a:p>
          <a:p>
            <a:pPr lvl="1"/>
            <a:r>
              <a:rPr lang="en-US" dirty="0" smtClean="0"/>
              <a:t>SAAF transport with finite difference discretization of Morel and McGhee</a:t>
            </a:r>
          </a:p>
          <a:p>
            <a:pPr lvl="2"/>
            <a:r>
              <a:rPr lang="en-US" dirty="0" smtClean="0"/>
              <a:t>Source iteration (no acceleration for iteration on “scattering source”)</a:t>
            </a:r>
          </a:p>
          <a:p>
            <a:pPr lvl="1"/>
            <a:r>
              <a:rPr lang="en-US" dirty="0" smtClean="0"/>
              <a:t>Test problem: Si thin film calculation of temperature, heat flux, and thermal conductivity</a:t>
            </a:r>
          </a:p>
          <a:p>
            <a:pPr lvl="2"/>
            <a:r>
              <a:rPr lang="en-US" dirty="0" err="1" smtClean="0"/>
              <a:t>Yilbas</a:t>
            </a:r>
            <a:r>
              <a:rPr lang="en-US" dirty="0" smtClean="0"/>
              <a:t> and Bin </a:t>
            </a:r>
            <a:r>
              <a:rPr lang="en-US" dirty="0" err="1" smtClean="0"/>
              <a:t>Mansoor</a:t>
            </a:r>
            <a:r>
              <a:rPr lang="en-US" dirty="0" smtClean="0"/>
              <a:t> (2012)</a:t>
            </a:r>
          </a:p>
          <a:p>
            <a:pPr lvl="2"/>
            <a:r>
              <a:rPr lang="en-US" dirty="0" smtClean="0"/>
              <a:t>Si film</a:t>
            </a:r>
          </a:p>
          <a:p>
            <a:pPr lvl="3"/>
            <a:r>
              <a:rPr lang="en-US" dirty="0" smtClean="0"/>
              <a:t>3 mean free paths thick, highly scattering</a:t>
            </a:r>
          </a:p>
          <a:p>
            <a:pPr lvl="3"/>
            <a:r>
              <a:rPr lang="en-US" dirty="0" smtClean="0"/>
              <a:t>K = 157 [W</a:t>
            </a:r>
            <a:r>
              <a:rPr lang="en-US" dirty="0" smtClean="0">
                <a:latin typeface="Times New Roman"/>
                <a:cs typeface="Times New Roman"/>
              </a:rPr>
              <a:t>·</a:t>
            </a:r>
            <a:r>
              <a:rPr lang="en-US" dirty="0" smtClean="0"/>
              <a:t>m</a:t>
            </a:r>
            <a:r>
              <a:rPr lang="en-US" baseline="30000" dirty="0" smtClean="0"/>
              <a:t>-1</a:t>
            </a:r>
            <a:r>
              <a:rPr lang="en-US" dirty="0" smtClean="0">
                <a:latin typeface="Times New Roman"/>
                <a:cs typeface="Times New Roman"/>
              </a:rPr>
              <a:t>·</a:t>
            </a:r>
            <a:r>
              <a:rPr lang="en-US" dirty="0" smtClean="0"/>
              <a:t>K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  <a:endParaRPr lang="en-US" baseline="30000" dirty="0" smtClean="0"/>
          </a:p>
          <a:p>
            <a:pPr lvl="3"/>
            <a:r>
              <a:rPr lang="en-US" dirty="0" err="1" smtClean="0"/>
              <a:t>C</a:t>
            </a:r>
            <a:r>
              <a:rPr lang="en-US" baseline="-25000" dirty="0" err="1" smtClean="0"/>
              <a:t>v</a:t>
            </a:r>
            <a:r>
              <a:rPr lang="en-US" dirty="0" smtClean="0"/>
              <a:t> = 1.65</a:t>
            </a:r>
            <a:r>
              <a:rPr lang="en-US" dirty="0" smtClean="0">
                <a:latin typeface="Times New Roman"/>
                <a:cs typeface="Times New Roman"/>
              </a:rPr>
              <a:t>·</a:t>
            </a:r>
            <a:r>
              <a:rPr lang="en-US" dirty="0" smtClean="0"/>
              <a:t>10</a:t>
            </a:r>
            <a:r>
              <a:rPr lang="en-US" baseline="30000" dirty="0" smtClean="0"/>
              <a:t>6</a:t>
            </a:r>
            <a:r>
              <a:rPr lang="en-US" dirty="0"/>
              <a:t> </a:t>
            </a:r>
            <a:r>
              <a:rPr lang="en-US" dirty="0" smtClean="0"/>
              <a:t>[J</a:t>
            </a:r>
            <a:r>
              <a:rPr lang="en-US" dirty="0" smtClean="0">
                <a:latin typeface="Times New Roman"/>
                <a:cs typeface="Times New Roman"/>
              </a:rPr>
              <a:t>·</a:t>
            </a:r>
            <a:r>
              <a:rPr lang="en-US" dirty="0" smtClean="0"/>
              <a:t>m</a:t>
            </a:r>
            <a:r>
              <a:rPr lang="en-US" baseline="30000" dirty="0" smtClean="0"/>
              <a:t>-3</a:t>
            </a:r>
            <a:r>
              <a:rPr lang="en-US" dirty="0" smtClean="0">
                <a:latin typeface="Times New Roman"/>
                <a:cs typeface="Times New Roman"/>
              </a:rPr>
              <a:t>·</a:t>
            </a:r>
            <a:r>
              <a:rPr lang="en-US" dirty="0" smtClean="0"/>
              <a:t>K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  <a:endParaRPr lang="en-US" baseline="30000" dirty="0"/>
          </a:p>
          <a:p>
            <a:pPr lvl="3"/>
            <a:r>
              <a:rPr lang="en-US" dirty="0" smtClean="0"/>
              <a:t>v</a:t>
            </a:r>
            <a:r>
              <a:rPr lang="en-US" baseline="-25000" dirty="0" smtClean="0"/>
              <a:t>g</a:t>
            </a:r>
            <a:r>
              <a:rPr lang="en-US" dirty="0" smtClean="0"/>
              <a:t> = 8430 [m</a:t>
            </a:r>
            <a:r>
              <a:rPr lang="en-US" dirty="0" smtClean="0">
                <a:latin typeface="Times New Roman"/>
                <a:cs typeface="Times New Roman"/>
              </a:rPr>
              <a:t>·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</a:p>
          <a:p>
            <a:pPr lvl="3"/>
            <a:r>
              <a:rPr lang="en-US" dirty="0" smtClean="0"/>
              <a:t>T</a:t>
            </a:r>
            <a:r>
              <a:rPr lang="en-US" baseline="-25000" dirty="0" smtClean="0"/>
              <a:t>L </a:t>
            </a:r>
            <a:r>
              <a:rPr lang="en-US" dirty="0" smtClean="0"/>
              <a:t>= 301 [K], T</a:t>
            </a:r>
            <a:r>
              <a:rPr lang="en-US" baseline="-25000" dirty="0" smtClean="0"/>
              <a:t>R </a:t>
            </a:r>
            <a:r>
              <a:rPr lang="en-US" dirty="0" smtClean="0"/>
              <a:t>= 300 [K]</a:t>
            </a:r>
          </a:p>
          <a:p>
            <a:pPr lvl="3"/>
            <a:r>
              <a:rPr lang="en-US" dirty="0" smtClean="0">
                <a:latin typeface="Times New Roman"/>
                <a:cs typeface="Times New Roman"/>
              </a:rPr>
              <a:t>Λ</a:t>
            </a:r>
            <a:r>
              <a:rPr lang="en-US" dirty="0" smtClean="0"/>
              <a:t> = 33.8·10</a:t>
            </a:r>
            <a:r>
              <a:rPr lang="en-US" baseline="30000" dirty="0" smtClean="0"/>
              <a:t>-9</a:t>
            </a:r>
            <a:r>
              <a:rPr lang="en-US" dirty="0" smtClean="0"/>
              <a:t> [m]</a:t>
            </a:r>
          </a:p>
          <a:p>
            <a:pPr lvl="3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0829"/>
      </p:ext>
    </p:extLst>
  </p:cSld>
  <p:clrMapOvr>
    <a:masterClrMapping/>
  </p:clrMapOvr>
  <p:transition advTm="5370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AMU-ANS-Harter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TAMU-ANS-Harter</Template>
  <TotalTime>1090</TotalTime>
  <Words>829</Words>
  <Application>Microsoft Office PowerPoint</Application>
  <PresentationFormat>On-screen Show (4:3)</PresentationFormat>
  <Paragraphs>173</Paragraphs>
  <Slides>21</Slides>
  <Notes>0</Notes>
  <HiddenSlides>0</HiddenSlides>
  <MMClips>21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TAMU-ANS-Harter</vt:lpstr>
      <vt:lpstr>Characterization of Thermal Conductivity using Deterministic Phonon Transport in Rattlesnake</vt:lpstr>
      <vt:lpstr>Outline</vt:lpstr>
      <vt:lpstr>Background</vt:lpstr>
      <vt:lpstr>Background</vt:lpstr>
      <vt:lpstr>Goals and Objectives</vt:lpstr>
      <vt:lpstr>Methods</vt:lpstr>
      <vt:lpstr>Methods</vt:lpstr>
      <vt:lpstr>Methods</vt:lpstr>
      <vt:lpstr>Test Problem</vt:lpstr>
      <vt:lpstr>Test Problem</vt:lpstr>
      <vt:lpstr>Results</vt:lpstr>
      <vt:lpstr>Results</vt:lpstr>
      <vt:lpstr>Results</vt:lpstr>
      <vt:lpstr>Boundary Scattering Effects</vt:lpstr>
      <vt:lpstr>2D Heterogeneous System </vt:lpstr>
      <vt:lpstr>Results</vt:lpstr>
      <vt:lpstr>κ in UO2 single crystal</vt:lpstr>
      <vt:lpstr>PowerPoint Presentation</vt:lpstr>
      <vt:lpstr>Conclusion</vt:lpstr>
      <vt:lpstr>Future Work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</dc:creator>
  <cp:lastModifiedBy>jackson</cp:lastModifiedBy>
  <cp:revision>103</cp:revision>
  <dcterms:created xsi:type="dcterms:W3CDTF">2015-03-27T21:59:04Z</dcterms:created>
  <dcterms:modified xsi:type="dcterms:W3CDTF">2015-06-08T04:51:12Z</dcterms:modified>
</cp:coreProperties>
</file>